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 id="2147483713" r:id="rId3"/>
  </p:sldMasterIdLst>
  <p:notesMasterIdLst>
    <p:notesMasterId r:id="rId13"/>
  </p:notesMasterIdLst>
  <p:handoutMasterIdLst>
    <p:handoutMasterId r:id="rId14"/>
  </p:handoutMasterIdLst>
  <p:sldIdLst>
    <p:sldId id="256" r:id="rId4"/>
    <p:sldId id="257" r:id="rId5"/>
    <p:sldId id="258" r:id="rId6"/>
    <p:sldId id="259" r:id="rId7"/>
    <p:sldId id="260" r:id="rId8"/>
    <p:sldId id="261"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29"/>
    <p:restoredTop sz="94421"/>
  </p:normalViewPr>
  <p:slideViewPr>
    <p:cSldViewPr snapToGrid="0" snapToObjects="1">
      <p:cViewPr varScale="1">
        <p:scale>
          <a:sx n="69" d="100"/>
          <a:sy n="69" d="100"/>
        </p:scale>
        <p:origin x="51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a:p>
        </p:txBody>
      </p:sp>
    </p:spTree>
    <p:extLst>
      <p:ext uri="{BB962C8B-B14F-4D97-AF65-F5344CB8AC3E}">
        <p14:creationId xmlns:p14="http://schemas.microsoft.com/office/powerpoint/2010/main" val="15439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4</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a:p>
        </p:txBody>
      </p:sp>
    </p:spTree>
    <p:extLst>
      <p:ext uri="{BB962C8B-B14F-4D97-AF65-F5344CB8AC3E}">
        <p14:creationId xmlns:p14="http://schemas.microsoft.com/office/powerpoint/2010/main" val="47876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6</a:t>
            </a:fld>
            <a:endParaRPr lang="en-US"/>
          </a:p>
        </p:txBody>
      </p:sp>
    </p:spTree>
    <p:extLst>
      <p:ext uri="{BB962C8B-B14F-4D97-AF65-F5344CB8AC3E}">
        <p14:creationId xmlns:p14="http://schemas.microsoft.com/office/powerpoint/2010/main" val="29878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1802209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only section that requires a confirmation of the answer. After you click on Next, click</a:t>
            </a:r>
            <a:r>
              <a:rPr lang="en-US" baseline="0" dirty="0" smtClean="0"/>
              <a:t> on Okay. </a:t>
            </a:r>
            <a:r>
              <a:rPr lang="en-US" baseline="0" smtClean="0"/>
              <a:t>If you forget to click on Okay, you will waste time because you will get a message screen that sends you back to the Okay button.</a:t>
            </a:r>
            <a:endParaRPr lang="en-US" dirty="0" smtClean="0"/>
          </a:p>
          <a:p>
            <a:r>
              <a:rPr lang="en-US" dirty="0" smtClean="0"/>
              <a:t>t</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1622263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30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41908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212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452719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08196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329218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230694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415566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17664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46470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234040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7703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870548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6824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477021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237393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278536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145425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9150041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378020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447791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81106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9/4/2019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8182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9/4/2019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783802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smtClean="0"/>
              <a:t>Listening Section</a:t>
            </a:r>
            <a:endParaRPr lang="en-US" sz="4400" b="1"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87466"/>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Attitude and Opinion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An </a:t>
            </a:r>
            <a:r>
              <a:rPr lang="en-US" sz="3600" i="1" dirty="0" smtClean="0"/>
              <a:t>attitude and opinion</a:t>
            </a:r>
            <a:r>
              <a:rPr lang="en-US" sz="3600" dirty="0" smtClean="0"/>
              <a:t> question asks you to recognize how the speakers feel or think about the conversation or lecture. Likes or dislikes, confidence and certainty may also be expressed.</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a:t>
            </a:r>
            <a:r>
              <a:rPr lang="en-US" b="1" dirty="0"/>
              <a:t>Listen for direct statements</a:t>
            </a:r>
          </a:p>
        </p:txBody>
      </p:sp>
      <p:sp>
        <p:nvSpPr>
          <p:cNvPr id="3" name="Content Placeholder 2"/>
          <p:cNvSpPr>
            <a:spLocks noGrp="1"/>
          </p:cNvSpPr>
          <p:nvPr>
            <p:ph idx="1"/>
          </p:nvPr>
        </p:nvSpPr>
        <p:spPr/>
        <p:txBody>
          <a:bodyPr vert="horz">
            <a:normAutofit/>
          </a:bodyPr>
          <a:lstStyle/>
          <a:p>
            <a:pPr marL="514350" marR="0" lvl="0" indent="-514350" defTabSz="914400" eaLnBrk="1" fontAlgn="auto" latinLnBrk="0" hangingPunct="1">
              <a:lnSpc>
                <a:spcPct val="100000"/>
              </a:lnSpc>
              <a:spcBef>
                <a:spcPts val="0"/>
              </a:spcBef>
              <a:spcAft>
                <a:spcPts val="0"/>
              </a:spcAft>
              <a:buClrTx/>
              <a:buSzTx/>
              <a:buFont typeface="+mj-lt"/>
              <a:buNone/>
              <a:tabLst/>
              <a:defRPr/>
            </a:pPr>
            <a:r>
              <a:rPr lang="en-US" sz="3600" dirty="0" smtClean="0"/>
              <a:t>Sometimes the speakers state their feelings or opinions</a:t>
            </a:r>
          </a:p>
          <a:p>
            <a:pPr marL="514350" marR="0" lvl="0" indent="-514350" defTabSz="914400" eaLnBrk="1" fontAlgn="auto" latinLnBrk="0" hangingPunct="1">
              <a:lnSpc>
                <a:spcPct val="100000"/>
              </a:lnSpc>
              <a:spcBef>
                <a:spcPts val="0"/>
              </a:spcBef>
              <a:spcAft>
                <a:spcPts val="0"/>
              </a:spcAft>
              <a:buClrTx/>
              <a:buSzTx/>
              <a:buFont typeface="+mj-lt"/>
              <a:buNone/>
              <a:tabLst/>
              <a:defRPr/>
            </a:pPr>
            <a:r>
              <a:rPr lang="en-US" sz="3600" dirty="0" smtClean="0"/>
              <a:t>directly.</a:t>
            </a:r>
            <a:endParaRPr lang="en-US" sz="3600" dirty="0"/>
          </a:p>
        </p:txBody>
      </p:sp>
    </p:spTree>
    <p:extLst>
      <p:ext uri="{BB962C8B-B14F-4D97-AF65-F5344CB8AC3E}">
        <p14:creationId xmlns:p14="http://schemas.microsoft.com/office/powerpoint/2010/main" val="84882212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Identify the tone that a speaker uses</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 neutral tone expresses facts without emotion.</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Emotions such as anger, fear, impatience, or uncertainty are usually expressed with a change in the volume (louder or softer) or the pitch (higher or </a:t>
            </a:r>
            <a:r>
              <a:rPr lang="en-US" sz="3600" smtClean="0"/>
              <a:t>lower).</a:t>
            </a:r>
            <a:endParaRPr lang="en-US" sz="3600" dirty="0"/>
          </a:p>
        </p:txBody>
      </p:sp>
    </p:spTree>
    <p:extLst>
      <p:ext uri="{BB962C8B-B14F-4D97-AF65-F5344CB8AC3E}">
        <p14:creationId xmlns:p14="http://schemas.microsoft.com/office/powerpoint/2010/main" val="110601236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b="1" dirty="0" smtClean="0"/>
              <a:t>3 Interpret humor and irony</a:t>
            </a:r>
            <a:endParaRPr lang="en-US" b="1" dirty="0"/>
          </a:p>
        </p:txBody>
      </p:sp>
      <p:sp>
        <p:nvSpPr>
          <p:cNvPr id="6" name="Content Placeholder 5"/>
          <p:cNvSpPr>
            <a:spLocks noGrp="1"/>
          </p:cNvSpPr>
          <p:nvPr>
            <p:ph idx="1"/>
          </p:nvPr>
        </p:nvSpPr>
        <p:spPr>
          <a:xfrm>
            <a:off x="838200" y="1379912"/>
            <a:ext cx="10515600" cy="5270269"/>
          </a:xfrm>
        </p:spPr>
        <p:txBody>
          <a:bodyPr>
            <a:noAutofit/>
          </a:bodyPr>
          <a:lstStyle/>
          <a:p>
            <a:pPr marL="0" indent="0">
              <a:lnSpc>
                <a:spcPct val="100000"/>
              </a:lnSpc>
              <a:spcBef>
                <a:spcPts val="400"/>
              </a:spcBef>
              <a:buNone/>
            </a:pPr>
            <a:r>
              <a:rPr lang="en-US" sz="3600" dirty="0" smtClean="0"/>
              <a:t>When you say something and mean the opposite, it can be heard as humorous or ironic. For example, you might say, “That’s great,” when you mean that it isn’t great at all! </a:t>
            </a:r>
          </a:p>
          <a:p>
            <a:pPr marL="0" indent="0">
              <a:lnSpc>
                <a:spcPct val="120000"/>
              </a:lnSpc>
              <a:buNone/>
            </a:pPr>
            <a:endParaRPr lang="en-US" sz="1200" dirty="0" smtClean="0"/>
          </a:p>
          <a:p>
            <a:pPr marL="0" indent="0">
              <a:lnSpc>
                <a:spcPct val="100000"/>
              </a:lnSpc>
              <a:spcBef>
                <a:spcPts val="400"/>
              </a:spcBef>
              <a:buNone/>
            </a:pPr>
            <a:r>
              <a:rPr lang="en-US" sz="3600" dirty="0" smtClean="0"/>
              <a:t>The intonation usually falls at the end of an ironic statement, and the word or phrase that has the opposite meaning may be a littler louder.</a:t>
            </a:r>
          </a:p>
        </p:txBody>
      </p:sp>
    </p:spTree>
    <p:extLst>
      <p:ext uri="{BB962C8B-B14F-4D97-AF65-F5344CB8AC3E}">
        <p14:creationId xmlns:p14="http://schemas.microsoft.com/office/powerpoint/2010/main" val="128460965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a:t>
            </a:r>
            <a:endParaRPr lang="en-US" b="1" dirty="0"/>
          </a:p>
        </p:txBody>
      </p:sp>
      <p:sp>
        <p:nvSpPr>
          <p:cNvPr id="3" name="Content Placeholder 2"/>
          <p:cNvSpPr>
            <a:spLocks noGrp="1"/>
          </p:cNvSpPr>
          <p:nvPr>
            <p:ph idx="1"/>
          </p:nvPr>
        </p:nvSpPr>
        <p:spPr>
          <a:xfrm>
            <a:off x="838200" y="1825625"/>
            <a:ext cx="11215255" cy="4351338"/>
          </a:xfrm>
          <a:ln>
            <a:noFill/>
          </a:ln>
        </p:spPr>
        <p:txBody>
          <a:bodyPr>
            <a:normAutofit/>
          </a:bodyPr>
          <a:lstStyle/>
          <a:p>
            <a:pPr marL="514350" indent="-514350">
              <a:lnSpc>
                <a:spcPct val="100000"/>
              </a:lnSpc>
              <a:spcBef>
                <a:spcPts val="0"/>
              </a:spcBef>
              <a:buNone/>
            </a:pPr>
            <a:r>
              <a:rPr lang="en-US" sz="3600" dirty="0" smtClean="0"/>
              <a:t>What is the T.A.’s attitude toward the student?</a:t>
            </a:r>
          </a:p>
          <a:p>
            <a:pPr marL="514350" indent="-514350">
              <a:lnSpc>
                <a:spcPct val="100000"/>
              </a:lnSpc>
              <a:spcBef>
                <a:spcPts val="0"/>
              </a:spcBef>
              <a:buNone/>
            </a:pPr>
            <a:endParaRPr lang="en-US" sz="1200" dirty="0" smtClean="0"/>
          </a:p>
          <a:p>
            <a:pPr>
              <a:lnSpc>
                <a:spcPct val="100000"/>
              </a:lnSpc>
              <a:spcBef>
                <a:spcPts val="0"/>
              </a:spcBef>
              <a:buFont typeface="Courier New" charset="0"/>
              <a:buChar char="o"/>
            </a:pPr>
            <a:r>
              <a:rPr lang="en-US" sz="3600" dirty="0"/>
              <a:t> </a:t>
            </a:r>
            <a:r>
              <a:rPr lang="en-US" sz="3600" dirty="0" smtClean="0"/>
              <a:t>Critical</a:t>
            </a:r>
          </a:p>
          <a:p>
            <a:pPr>
              <a:lnSpc>
                <a:spcPct val="100000"/>
              </a:lnSpc>
              <a:spcBef>
                <a:spcPts val="0"/>
              </a:spcBef>
              <a:buFont typeface="Courier New" charset="0"/>
              <a:buChar char="o"/>
            </a:pPr>
            <a:r>
              <a:rPr lang="en-US" sz="3600" dirty="0"/>
              <a:t> </a:t>
            </a:r>
            <a:r>
              <a:rPr lang="en-US" sz="3600" dirty="0" smtClean="0"/>
              <a:t>Supportive</a:t>
            </a:r>
          </a:p>
          <a:p>
            <a:pPr>
              <a:lnSpc>
                <a:spcPct val="100000"/>
              </a:lnSpc>
              <a:spcBef>
                <a:spcPts val="0"/>
              </a:spcBef>
              <a:buFont typeface="Courier New" charset="0"/>
              <a:buChar char="o"/>
            </a:pPr>
            <a:r>
              <a:rPr lang="en-US" sz="3600" dirty="0"/>
              <a:t> </a:t>
            </a:r>
            <a:r>
              <a:rPr lang="en-US" sz="3600" dirty="0" smtClean="0"/>
              <a:t>Surprised</a:t>
            </a:r>
          </a:p>
          <a:p>
            <a:pPr>
              <a:lnSpc>
                <a:spcPct val="100000"/>
              </a:lnSpc>
              <a:spcBef>
                <a:spcPts val="0"/>
              </a:spcBef>
              <a:buFont typeface="Courier New" charset="0"/>
              <a:buChar char="o"/>
            </a:pPr>
            <a:r>
              <a:rPr lang="en-US" sz="3600" dirty="0"/>
              <a:t> </a:t>
            </a:r>
            <a:r>
              <a:rPr lang="en-US" sz="3600" dirty="0" smtClean="0"/>
              <a:t>Offended</a:t>
            </a:r>
          </a:p>
        </p:txBody>
      </p:sp>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Answer</a:t>
            </a:r>
            <a:endParaRPr lang="en-US" b="1" dirty="0"/>
          </a:p>
        </p:txBody>
      </p:sp>
      <p:sp>
        <p:nvSpPr>
          <p:cNvPr id="3" name="Content Placeholder 2"/>
          <p:cNvSpPr>
            <a:spLocks noGrp="1"/>
          </p:cNvSpPr>
          <p:nvPr>
            <p:ph idx="1"/>
          </p:nvPr>
        </p:nvSpPr>
        <p:spPr>
          <a:ln>
            <a:noFill/>
          </a:ln>
        </p:spPr>
        <p:txBody>
          <a:bodyPr/>
          <a:lstStyle/>
          <a:p>
            <a:pPr marL="514350" indent="-514350">
              <a:lnSpc>
                <a:spcPct val="100000"/>
              </a:lnSpc>
              <a:spcBef>
                <a:spcPts val="0"/>
              </a:spcBef>
              <a:buNone/>
            </a:pPr>
            <a:r>
              <a:rPr lang="en-US" sz="3600" dirty="0"/>
              <a:t>What is the T.A.’s attitude toward the student?</a:t>
            </a:r>
          </a:p>
          <a:p>
            <a:pPr marL="514350" indent="-514350">
              <a:lnSpc>
                <a:spcPct val="100000"/>
              </a:lnSpc>
              <a:spcBef>
                <a:spcPts val="0"/>
              </a:spcBef>
              <a:buNone/>
            </a:pPr>
            <a:endParaRPr lang="en-US" sz="1200" dirty="0"/>
          </a:p>
          <a:p>
            <a:pPr>
              <a:lnSpc>
                <a:spcPct val="100000"/>
              </a:lnSpc>
              <a:spcBef>
                <a:spcPts val="0"/>
              </a:spcBef>
              <a:buFont typeface="Courier New" charset="0"/>
              <a:buChar char="o"/>
            </a:pPr>
            <a:r>
              <a:rPr lang="en-US" sz="3600" dirty="0"/>
              <a:t> Critical</a:t>
            </a:r>
          </a:p>
          <a:p>
            <a:pPr>
              <a:lnSpc>
                <a:spcPct val="100000"/>
              </a:lnSpc>
              <a:spcBef>
                <a:spcPts val="0"/>
              </a:spcBef>
              <a:buFont typeface="Courier New" charset="0"/>
              <a:buChar char="o"/>
            </a:pPr>
            <a:r>
              <a:rPr lang="en-US" sz="3600" dirty="0"/>
              <a:t> Supportive</a:t>
            </a:r>
          </a:p>
          <a:p>
            <a:pPr>
              <a:lnSpc>
                <a:spcPct val="100000"/>
              </a:lnSpc>
              <a:spcBef>
                <a:spcPts val="0"/>
              </a:spcBef>
              <a:buFont typeface="Courier New" charset="0"/>
              <a:buChar char="o"/>
            </a:pPr>
            <a:r>
              <a:rPr lang="en-US" sz="3600" dirty="0"/>
              <a:t> Surprised</a:t>
            </a:r>
          </a:p>
          <a:p>
            <a:pPr>
              <a:lnSpc>
                <a:spcPct val="100000"/>
              </a:lnSpc>
              <a:spcBef>
                <a:spcPts val="0"/>
              </a:spcBef>
              <a:buFont typeface="Courier New" charset="0"/>
              <a:buChar char="o"/>
            </a:pPr>
            <a:r>
              <a:rPr lang="en-US" sz="3600" dirty="0"/>
              <a:t> Offended</a:t>
            </a:r>
          </a:p>
          <a:p>
            <a:pPr marL="514350" marR="0" lvl="0" indent="-514350" defTabSz="914400" eaLnBrk="1" fontAlgn="auto" latinLnBrk="0" hangingPunct="1">
              <a:lnSpc>
                <a:spcPct val="100000"/>
              </a:lnSpc>
              <a:spcBef>
                <a:spcPts val="0"/>
              </a:spcBef>
              <a:spcAft>
                <a:spcPts val="0"/>
              </a:spcAft>
              <a:buClrTx/>
              <a:buSzTx/>
              <a:buFont typeface="+mj-lt"/>
              <a:buNone/>
              <a:tabLst/>
              <a:defRPr/>
            </a:pPr>
            <a:endParaRPr lang="en-US" dirty="0" smtClean="0"/>
          </a:p>
        </p:txBody>
      </p:sp>
      <p:sp>
        <p:nvSpPr>
          <p:cNvPr id="4" name="Oval 3"/>
          <p:cNvSpPr/>
          <p:nvPr/>
        </p:nvSpPr>
        <p:spPr>
          <a:xfrm>
            <a:off x="969818" y="3387435"/>
            <a:ext cx="193964" cy="2078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377090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751"/>
            <a:ext cx="10515600" cy="1325563"/>
          </a:xfrm>
        </p:spPr>
        <p:txBody>
          <a:bodyPr/>
          <a:lstStyle/>
          <a:p>
            <a:r>
              <a:rPr lang="en-US" b="1" dirty="0" smtClean="0"/>
              <a:t>Explanation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The T.A. makes direct statements that show support:</a:t>
            </a:r>
            <a:br>
              <a:rPr lang="en-US" sz="3600" dirty="0" smtClean="0"/>
            </a:br>
            <a:r>
              <a:rPr lang="en-US" sz="3600" dirty="0" smtClean="0"/>
              <a:t>“I know you’re a serious student.”</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The tone is friendly and positive. </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No humor or ironic statements are made.</a:t>
            </a:r>
          </a:p>
        </p:txBody>
      </p:sp>
    </p:spTree>
    <p:extLst>
      <p:ext uri="{BB962C8B-B14F-4D97-AF65-F5344CB8AC3E}">
        <p14:creationId xmlns:p14="http://schemas.microsoft.com/office/powerpoint/2010/main" val="16198541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1699050997"/>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1_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524</TotalTime>
  <Words>291</Words>
  <Application>Microsoft Office PowerPoint</Application>
  <PresentationFormat>Widescreen</PresentationFormat>
  <Paragraphs>46</Paragraphs>
  <Slides>9</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Calibri</vt:lpstr>
      <vt:lpstr>Calibri Light</vt:lpstr>
      <vt:lpstr>Courier New</vt:lpstr>
      <vt:lpstr>Office Theme</vt:lpstr>
      <vt:lpstr>Retrospect</vt:lpstr>
      <vt:lpstr>1_Retrospect</vt:lpstr>
      <vt:lpstr>Review </vt:lpstr>
      <vt:lpstr>Attitude and Opinion</vt:lpstr>
      <vt:lpstr>1  Listen for direct statements</vt:lpstr>
      <vt:lpstr>2 Identify the tone that a speaker uses</vt:lpstr>
      <vt:lpstr>3 Interpret humor and irony</vt:lpstr>
      <vt:lpstr>Question</vt:lpstr>
      <vt:lpstr>Answer</vt:lpstr>
      <vt:lpstr>Explanation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56</cp:revision>
  <cp:lastPrinted>2017-11-29T20:12:46Z</cp:lastPrinted>
  <dcterms:created xsi:type="dcterms:W3CDTF">2017-10-11T17:59:39Z</dcterms:created>
  <dcterms:modified xsi:type="dcterms:W3CDTF">2019-09-04T14:03:05Z</dcterms:modified>
</cp:coreProperties>
</file>